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27" r:id="rId4"/>
    <p:sldId id="295" r:id="rId5"/>
    <p:sldId id="301" r:id="rId6"/>
    <p:sldId id="306" r:id="rId7"/>
    <p:sldId id="260" r:id="rId8"/>
    <p:sldId id="261" r:id="rId9"/>
    <p:sldId id="331" r:id="rId10"/>
    <p:sldId id="324" r:id="rId11"/>
    <p:sldId id="313" r:id="rId12"/>
    <p:sldId id="316" r:id="rId13"/>
    <p:sldId id="317" r:id="rId14"/>
    <p:sldId id="319" r:id="rId15"/>
    <p:sldId id="289" r:id="rId16"/>
    <p:sldId id="330" r:id="rId17"/>
    <p:sldId id="276" r:id="rId18"/>
    <p:sldId id="328" r:id="rId19"/>
    <p:sldId id="329" r:id="rId20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9" autoAdjust="0"/>
    <p:restoredTop sz="94660"/>
  </p:normalViewPr>
  <p:slideViewPr>
    <p:cSldViewPr>
      <p:cViewPr varScale="1">
        <p:scale>
          <a:sx n="63" d="100"/>
          <a:sy n="63" d="100"/>
        </p:scale>
        <p:origin x="1590" y="6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C0A5057A-41FE-427C-8762-6F25B831E87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11E2DC-6DAA-4308-B3A1-FC6511F18AF0}" type="slidenum">
              <a:rPr lang="ru-RU" altLang="ru-RU" sz="1400" smtClean="0"/>
              <a:pPr>
                <a:spcBef>
                  <a:spcPct val="0"/>
                </a:spcBef>
              </a:pPr>
              <a:t>1</a:t>
            </a:fld>
            <a:endParaRPr lang="ru-RU" altLang="ru-RU" sz="1400" smtClean="0"/>
          </a:p>
        </p:txBody>
      </p:sp>
      <p:sp>
        <p:nvSpPr>
          <p:cNvPr id="51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B7AA1E-EBF6-4220-8051-4F0248549697}" type="slidenum">
              <a:rPr lang="ru-RU" altLang="ru-RU" sz="1400" smtClean="0"/>
              <a:pPr>
                <a:spcBef>
                  <a:spcPct val="0"/>
                </a:spcBef>
              </a:pPr>
              <a:t>2</a:t>
            </a:fld>
            <a:endParaRPr lang="ru-RU" altLang="ru-RU" sz="1400" smtClean="0"/>
          </a:p>
        </p:txBody>
      </p:sp>
      <p:sp>
        <p:nvSpPr>
          <p:cNvPr id="71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C191C5-CAFE-4C91-A7F6-6EE1155E03FA}" type="slidenum">
              <a:rPr lang="ru-RU" altLang="ru-RU" sz="1400" smtClean="0"/>
              <a:pPr>
                <a:spcBef>
                  <a:spcPct val="0"/>
                </a:spcBef>
              </a:pPr>
              <a:t>7</a:t>
            </a:fld>
            <a:endParaRPr lang="ru-RU" altLang="ru-RU" sz="1400" smtClean="0"/>
          </a:p>
        </p:txBody>
      </p:sp>
      <p:sp>
        <p:nvSpPr>
          <p:cNvPr id="143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E8904EA-C6FF-4D5F-8819-1CEF0415FB51}" type="slidenum">
              <a:rPr lang="ru-RU" altLang="ru-RU" sz="1400" smtClean="0"/>
              <a:pPr>
                <a:spcBef>
                  <a:spcPct val="0"/>
                </a:spcBef>
              </a:pPr>
              <a:t>8</a:t>
            </a:fld>
            <a:endParaRPr lang="ru-RU" altLang="ru-RU" sz="1400" smtClean="0"/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599975C-9C73-485F-8F07-6565AB6C3389}" type="slidenum">
              <a:rPr lang="ru-RU" altLang="ru-RU" sz="1400" smtClean="0"/>
              <a:pPr>
                <a:spcBef>
                  <a:spcPct val="0"/>
                </a:spcBef>
              </a:pPr>
              <a:t>17</a:t>
            </a:fld>
            <a:endParaRPr lang="ru-RU" altLang="ru-RU" sz="1400" smtClean="0"/>
          </a:p>
        </p:txBody>
      </p:sp>
      <p:sp>
        <p:nvSpPr>
          <p:cNvPr id="276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22D417-7FE3-4009-9251-051C39468C2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6311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A063E-2679-4528-820E-C61BD157314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0631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8EB35-D29A-4ED1-87DC-4F999DFAC50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59489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32FE7-E176-4876-A318-48E47A3A701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4470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z="2000" baseline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54EC2B0-9EE3-4721-94A2-9D841319F59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52530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9B5EB-B87D-48C3-873E-E9679A93E5B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69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3830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FB568-8EDD-4475-BB0A-875AC70027E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586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928AA-7186-4736-B0BA-8D2D26DCB12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1274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98A43-2590-4905-9824-F4138748338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6590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115E1-5283-4735-A444-40BD3939411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5547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4151E-1A9F-4BD6-8458-7C5AECFA109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4991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E4579-BDBD-48A3-998C-37815A02E07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77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 smtClean="0"/>
              <a:t>Click to edit the outline text format</a:t>
            </a:r>
          </a:p>
          <a:p>
            <a:pPr lvl="1"/>
            <a:r>
              <a:rPr lang="en-GB" altLang="ru-RU" smtClean="0"/>
              <a:t>Second Outline Level</a:t>
            </a:r>
          </a:p>
          <a:p>
            <a:pPr lvl="2"/>
            <a:r>
              <a:rPr lang="en-GB" altLang="ru-RU" smtClean="0"/>
              <a:t>Third Outline Level</a:t>
            </a:r>
          </a:p>
          <a:p>
            <a:pPr lvl="3"/>
            <a:r>
              <a:rPr lang="en-GB" altLang="ru-RU" smtClean="0"/>
              <a:t>Fourth Outline Level</a:t>
            </a:r>
          </a:p>
          <a:p>
            <a:pPr lvl="4"/>
            <a:r>
              <a:rPr lang="en-GB" altLang="ru-RU" smtClean="0"/>
              <a:t>Fifth Outline Level</a:t>
            </a:r>
          </a:p>
          <a:p>
            <a:pPr lvl="4"/>
            <a:r>
              <a:rPr lang="en-GB" altLang="ru-RU" smtClean="0"/>
              <a:t>Sixth Outline Level</a:t>
            </a:r>
          </a:p>
          <a:p>
            <a:pPr lvl="4"/>
            <a:r>
              <a:rPr lang="en-GB" altLang="ru-RU" smtClean="0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5483D0DB-405B-4162-B512-99E29FA9DA1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1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hdr="0" ft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subTitle"/>
          </p:nvPr>
        </p:nvSpPr>
        <p:spPr>
          <a:xfrm>
            <a:off x="576263" y="2200275"/>
            <a:ext cx="8856662" cy="2087563"/>
          </a:xfrm>
        </p:spPr>
        <p:txBody>
          <a:bodyPr tIns="28448"/>
          <a:lstStyle/>
          <a:p>
            <a:pPr eaLnBrk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ru-RU" altLang="ru-RU" sz="3600" dirty="0" smtClean="0"/>
              <a:t>Разработка расширения для </a:t>
            </a:r>
            <a:r>
              <a:rPr lang="en-US" altLang="ru-RU" sz="3600" dirty="0" smtClean="0"/>
              <a:t>Jira</a:t>
            </a:r>
            <a:r>
              <a:rPr lang="ru-RU" altLang="ru-RU" sz="3600" dirty="0" smtClean="0"/>
              <a:t> для планирования и контроля работ</a:t>
            </a:r>
            <a:r>
              <a:rPr lang="ru-RU" altLang="ru-RU" sz="3200" dirty="0" smtClean="0"/>
              <a:t/>
            </a:r>
            <a:br>
              <a:rPr lang="ru-RU" altLang="ru-RU" sz="3200" dirty="0" smtClean="0"/>
            </a:br>
            <a:endParaRPr lang="ru-RU" altLang="ru-RU" sz="3200" dirty="0" smtClean="0"/>
          </a:p>
        </p:txBody>
      </p:sp>
      <p:pic>
        <p:nvPicPr>
          <p:cNvPr id="4099" name="Picture 2" descr="C:\учеба\курсовая\wAFDo-5sbb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68275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576263" y="4787900"/>
          <a:ext cx="9072562" cy="15859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0214">
                  <a:extLst>
                    <a:ext uri="{9D8B030D-6E8A-4147-A177-3AD203B41FA5}">
                      <a16:colId xmlns:a16="http://schemas.microsoft.com/office/drawing/2014/main" val="1792730941"/>
                    </a:ext>
                  </a:extLst>
                </a:gridCol>
                <a:gridCol w="3091174">
                  <a:extLst>
                    <a:ext uri="{9D8B030D-6E8A-4147-A177-3AD203B41FA5}">
                      <a16:colId xmlns:a16="http://schemas.microsoft.com/office/drawing/2014/main" val="2647728990"/>
                    </a:ext>
                  </a:extLst>
                </a:gridCol>
                <a:gridCol w="3091174">
                  <a:extLst>
                    <a:ext uri="{9D8B030D-6E8A-4147-A177-3AD203B41FA5}">
                      <a16:colId xmlns:a16="http://schemas.microsoft.com/office/drawing/2014/main" val="119670526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r>
                        <a:rPr lang="ru-RU" sz="2400" b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Зав. кафедрой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12" marR="91412" marT="45747" marB="45747"/>
                </a:tc>
                <a:tc>
                  <a:txBody>
                    <a:bodyPr/>
                    <a:lstStyle/>
                    <a:p>
                      <a:r>
                        <a:rPr lang="ru-RU" sz="2400" b="0" dirty="0" smtClean="0">
                          <a:solidFill>
                            <a:schemeClr val="tx1"/>
                          </a:solidFill>
                        </a:rPr>
                        <a:t>д.</a:t>
                      </a:r>
                      <a:r>
                        <a:rPr lang="ru-RU" sz="2400" b="0" baseline="0" dirty="0" smtClean="0">
                          <a:solidFill>
                            <a:schemeClr val="tx1"/>
                          </a:solidFill>
                        </a:rPr>
                        <a:t> ф.-м. н., проф.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2" marR="91412" marT="45747" marB="45747"/>
                </a:tc>
                <a:tc>
                  <a:txBody>
                    <a:bodyPr/>
                    <a:lstStyle/>
                    <a:p>
                      <a:pPr lvl="1"/>
                      <a:r>
                        <a:rPr lang="ru-RU" sz="2400" b="0" dirty="0" smtClean="0">
                          <a:solidFill>
                            <a:schemeClr val="tx1"/>
                          </a:solidFill>
                        </a:rPr>
                        <a:t>Артемов</a:t>
                      </a:r>
                      <a:r>
                        <a:rPr lang="ru-RU" sz="2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2400" b="0" dirty="0" smtClean="0">
                          <a:solidFill>
                            <a:schemeClr val="tx1"/>
                          </a:solidFill>
                        </a:rPr>
                        <a:t>М.</a:t>
                      </a:r>
                      <a:r>
                        <a:rPr lang="ru-RU" sz="2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2400" b="0" dirty="0" smtClean="0">
                          <a:solidFill>
                            <a:schemeClr val="tx1"/>
                          </a:solidFill>
                        </a:rPr>
                        <a:t>А.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91412" marR="91412" marT="45747" marB="45747"/>
                </a:tc>
                <a:extLst>
                  <a:ext uri="{0D108BD9-81ED-4DB2-BD59-A6C34878D82A}">
                    <a16:rowId xmlns:a16="http://schemas.microsoft.com/office/drawing/2014/main" val="2183752326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r>
                        <a:rPr kumimoji="0" lang="ru-RU" alt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Noto Sans CJK SC Regular" charset="0"/>
                        </a:rPr>
                        <a:t>Руководитель</a:t>
                      </a:r>
                      <a:endParaRPr lang="ru-RU" sz="2400" dirty="0"/>
                    </a:p>
                  </a:txBody>
                  <a:tcPr marL="91412" marR="91412" marT="45747" marB="45747"/>
                </a:tc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ст. преп.</a:t>
                      </a:r>
                      <a:endParaRPr lang="ru-RU" sz="2400" dirty="0"/>
                    </a:p>
                  </a:txBody>
                  <a:tcPr marL="91412" marR="91412" marT="45747" marB="45747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Мельников</a:t>
                      </a:r>
                      <a:r>
                        <a:rPr lang="ru-RU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ru-RU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В</a:t>
                      </a:r>
                      <a:r>
                        <a:rPr kumimoji="0" lang="ru-RU" alt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Noto Sans CJK SC Regular" charset="0"/>
                        </a:rPr>
                        <a:t>.</a:t>
                      </a:r>
                      <a:r>
                        <a:rPr lang="ru-RU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ru-RU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М</a:t>
                      </a:r>
                      <a:r>
                        <a:rPr kumimoji="0" lang="ru-RU" alt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Noto Sans CJK SC Regular" charset="0"/>
                        </a:rPr>
                        <a:t>.</a:t>
                      </a:r>
                    </a:p>
                  </a:txBody>
                  <a:tcPr marL="91412" marR="91412" marT="45747" marB="45747"/>
                </a:tc>
                <a:extLst>
                  <a:ext uri="{0D108BD9-81ED-4DB2-BD59-A6C34878D82A}">
                    <a16:rowId xmlns:a16="http://schemas.microsoft.com/office/drawing/2014/main" val="1306202829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r>
                        <a:rPr kumimoji="0" lang="ru-RU" alt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Noto Sans CJK SC Regular" charset="0"/>
                        </a:rPr>
                        <a:t>Обучающийся</a:t>
                      </a:r>
                      <a:endParaRPr lang="ru-RU" sz="2400" dirty="0"/>
                    </a:p>
                  </a:txBody>
                  <a:tcPr marL="91412" marR="91412" marT="45747" marB="45747"/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 marL="91412" marR="91412" marT="45747" marB="45747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Noto Sans CJK SC Regular" charset="0"/>
                        </a:rPr>
                        <a:t>Цаплина</a:t>
                      </a:r>
                      <a:r>
                        <a:rPr lang="ru-RU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ru-RU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Л</a:t>
                      </a:r>
                      <a:r>
                        <a:rPr kumimoji="0" lang="ru-RU" alt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Noto Sans CJK SC Regular" charset="0"/>
                        </a:rPr>
                        <a:t>.</a:t>
                      </a:r>
                      <a:r>
                        <a:rPr lang="ru-RU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ru-RU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В</a:t>
                      </a:r>
                      <a:r>
                        <a:rPr kumimoji="0" lang="ru-RU" alt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Noto Sans CJK SC Regular" charset="0"/>
                        </a:rPr>
                        <a:t>.</a:t>
                      </a:r>
                    </a:p>
                  </a:txBody>
                  <a:tcPr marL="91412" marR="91412" marT="45747" marB="45747"/>
                </a:tc>
                <a:extLst>
                  <a:ext uri="{0D108BD9-81ED-4DB2-BD59-A6C34878D82A}">
                    <a16:rowId xmlns:a16="http://schemas.microsoft.com/office/drawing/2014/main" val="174401311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Вывод последних</a:t>
            </a:r>
            <a:br>
              <a:rPr lang="ru-RU" altLang="ru-RU" smtClean="0"/>
            </a:br>
            <a:r>
              <a:rPr lang="ru-RU" altLang="ru-RU" smtClean="0"/>
              <a:t>измененных задач</a:t>
            </a:r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D8272D8C-92B5-4389-BEB3-EB36450FDEC0}" type="slidenum">
              <a:rPr lang="ru-RU" altLang="ru-RU" smtClean="0">
                <a:solidFill>
                  <a:srgbClr val="000000"/>
                </a:solidFill>
                <a:cs typeface="Arial" panose="020B0604020202020204" pitchFamily="34" charset="0"/>
              </a:rPr>
              <a:pPr/>
              <a:t>10</a:t>
            </a:fld>
            <a:endParaRPr lang="ru-RU" altLang="ru-RU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9460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3238" y="2493963"/>
            <a:ext cx="9067800" cy="29337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Использование </a:t>
            </a:r>
            <a:r>
              <a:rPr lang="en-US" altLang="ru-RU" smtClean="0"/>
              <a:t>JQL-</a:t>
            </a:r>
            <a:r>
              <a:rPr lang="ru-RU" altLang="ru-RU" smtClean="0"/>
              <a:t>функции</a:t>
            </a:r>
          </a:p>
        </p:txBody>
      </p:sp>
      <p:sp>
        <p:nvSpPr>
          <p:cNvPr id="20483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DAD830A1-03CB-4274-811D-9556A9B7BB06}" type="slidenum">
              <a:rPr lang="ru-RU" altLang="ru-RU" smtClean="0">
                <a:solidFill>
                  <a:srgbClr val="000000"/>
                </a:solidFill>
                <a:cs typeface="Arial" panose="020B0604020202020204" pitchFamily="34" charset="0"/>
              </a:rPr>
              <a:pPr/>
              <a:t>11</a:t>
            </a:fld>
            <a:endParaRPr lang="ru-RU" altLang="ru-RU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0484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3963" y="1587500"/>
            <a:ext cx="7497762" cy="53403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Вкладка «Ошибки»</a:t>
            </a:r>
          </a:p>
        </p:txBody>
      </p:sp>
      <p:sp>
        <p:nvSpPr>
          <p:cNvPr id="21507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6811A76B-A7B1-4658-880E-046F38CFA483}" type="slidenum">
              <a:rPr lang="ru-RU" altLang="ru-RU" smtClean="0">
                <a:solidFill>
                  <a:srgbClr val="000000"/>
                </a:solidFill>
                <a:latin typeface="Arial "/>
                <a:cs typeface="DejaVu Sans" charset="0"/>
              </a:rPr>
              <a:pPr/>
              <a:t>12</a:t>
            </a:fld>
            <a:endParaRPr lang="ru-RU" altLang="ru-RU" smtClean="0">
              <a:solidFill>
                <a:srgbClr val="000000"/>
              </a:solidFill>
              <a:latin typeface="Arial "/>
              <a:cs typeface="DejaVu Sans" charset="0"/>
            </a:endParaRPr>
          </a:p>
        </p:txBody>
      </p:sp>
      <p:pic>
        <p:nvPicPr>
          <p:cNvPr id="21508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138" y="1562100"/>
            <a:ext cx="8569325" cy="515461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Почтовое уведомление</a:t>
            </a:r>
            <a:br>
              <a:rPr lang="ru-RU" altLang="ru-RU" smtClean="0"/>
            </a:br>
            <a:r>
              <a:rPr lang="ru-RU" altLang="ru-RU" smtClean="0"/>
              <a:t>об ошибках плана</a:t>
            </a:r>
          </a:p>
        </p:txBody>
      </p:sp>
      <p:sp>
        <p:nvSpPr>
          <p:cNvPr id="22531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525CDEC0-FE0B-4AAF-A014-EB87160D3EE8}" type="slidenum">
              <a:rPr lang="ru-RU" altLang="ru-RU" smtClean="0">
                <a:solidFill>
                  <a:srgbClr val="000000"/>
                </a:solidFill>
                <a:latin typeface="Arial "/>
                <a:cs typeface="DejaVu Sans" charset="0"/>
              </a:rPr>
              <a:pPr/>
              <a:t>13</a:t>
            </a:fld>
            <a:endParaRPr lang="ru-RU" altLang="ru-RU" smtClean="0">
              <a:solidFill>
                <a:srgbClr val="000000"/>
              </a:solidFill>
              <a:latin typeface="Arial "/>
              <a:cs typeface="DejaVu Sans" charset="0"/>
            </a:endParaRPr>
          </a:p>
        </p:txBody>
      </p:sp>
      <p:pic>
        <p:nvPicPr>
          <p:cNvPr id="22532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4988" y="1746250"/>
            <a:ext cx="6835775" cy="541178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Диаграмма пакетов</a:t>
            </a:r>
          </a:p>
        </p:txBody>
      </p:sp>
      <p:sp>
        <p:nvSpPr>
          <p:cNvPr id="23555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D811F0CE-523F-4507-B06A-412E0FDAEFEE}" type="slidenum">
              <a:rPr lang="ru-RU" altLang="ru-RU" smtClean="0">
                <a:solidFill>
                  <a:srgbClr val="000000"/>
                </a:solidFill>
                <a:latin typeface="Arial "/>
                <a:cs typeface="DejaVu Sans" charset="0"/>
              </a:rPr>
              <a:pPr/>
              <a:t>14</a:t>
            </a:fld>
            <a:endParaRPr lang="ru-RU" altLang="ru-RU" smtClean="0">
              <a:solidFill>
                <a:srgbClr val="000000"/>
              </a:solidFill>
              <a:latin typeface="Arial "/>
              <a:cs typeface="DejaVu Sans" charset="0"/>
            </a:endParaRPr>
          </a:p>
        </p:txBody>
      </p:sp>
      <p:pic>
        <p:nvPicPr>
          <p:cNvPr id="23556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4888" y="1628775"/>
            <a:ext cx="8066087" cy="5538788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Логическая модель таблиц БД</a:t>
            </a:r>
            <a:br>
              <a:rPr lang="ru-RU" altLang="ru-RU" smtClean="0"/>
            </a:br>
            <a:r>
              <a:rPr lang="ru-RU" altLang="ru-RU" smtClean="0"/>
              <a:t>для хранения снимков</a:t>
            </a:r>
          </a:p>
        </p:txBody>
      </p:sp>
      <p:sp>
        <p:nvSpPr>
          <p:cNvPr id="24579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45C8C7BA-C59E-410E-AD36-51E707ABE48B}" type="slidenum">
              <a:rPr lang="ru-RU" altLang="ru-RU" smtClean="0">
                <a:solidFill>
                  <a:srgbClr val="000000"/>
                </a:solidFill>
                <a:latin typeface="Arial "/>
                <a:cs typeface="DejaVu Sans" charset="0"/>
              </a:rPr>
              <a:pPr/>
              <a:t>15</a:t>
            </a:fld>
            <a:endParaRPr lang="ru-RU" altLang="ru-RU" smtClean="0">
              <a:solidFill>
                <a:srgbClr val="000000"/>
              </a:solidFill>
              <a:latin typeface="Arial "/>
              <a:cs typeface="DejaVu Sans" charset="0"/>
            </a:endParaRPr>
          </a:p>
        </p:txBody>
      </p:sp>
      <p:pic>
        <p:nvPicPr>
          <p:cNvPr id="24580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38" y="2916238"/>
            <a:ext cx="9577387" cy="2266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19050" y="0"/>
            <a:ext cx="9864725" cy="1365250"/>
          </a:xfrm>
        </p:spPr>
        <p:txBody>
          <a:bodyPr/>
          <a:lstStyle/>
          <a:p>
            <a:r>
              <a:rPr lang="ru-RU" altLang="ru-RU" smtClean="0"/>
              <a:t>Алгоритм автоматического</a:t>
            </a:r>
            <a:br>
              <a:rPr lang="ru-RU" altLang="ru-RU" smtClean="0"/>
            </a:br>
            <a:r>
              <a:rPr lang="ru-RU" altLang="ru-RU" smtClean="0"/>
              <a:t>создания и удаления снимков</a:t>
            </a:r>
          </a:p>
        </p:txBody>
      </p:sp>
      <p:sp>
        <p:nvSpPr>
          <p:cNvPr id="25603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55A6A24E-1A84-460B-A142-F69E333B7D50}" type="slidenum">
              <a:rPr lang="ru-RU" altLang="ru-RU" smtClean="0">
                <a:solidFill>
                  <a:srgbClr val="000000"/>
                </a:solidFill>
                <a:cs typeface="DejaVu Sans" charset="0"/>
              </a:rPr>
              <a:pPr/>
              <a:t>16</a:t>
            </a:fld>
            <a:endParaRPr lang="ru-RU" altLang="ru-RU" smtClean="0">
              <a:solidFill>
                <a:srgbClr val="000000"/>
              </a:solidFill>
              <a:cs typeface="DejaVu Sans" charset="0"/>
            </a:endParaRPr>
          </a:p>
        </p:txBody>
      </p:sp>
      <p:pic>
        <p:nvPicPr>
          <p:cNvPr id="25604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3" y="1338263"/>
            <a:ext cx="9163050" cy="603885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spcBef>
                <a:spcPct val="0"/>
              </a:spcBef>
            </a:pPr>
            <a:fld id="{DD30E657-1EA0-40D4-92BE-AFBD675BC3E6}" type="slidenum">
              <a:rPr lang="ru-RU" altLang="ru-RU" sz="2000" smtClean="0">
                <a:latin typeface="Arial "/>
                <a:cs typeface="DejaVu Sans" charset="0"/>
              </a:rPr>
              <a:pPr>
                <a:spcBef>
                  <a:spcPct val="0"/>
                </a:spcBef>
              </a:pPr>
              <a:t>17</a:t>
            </a:fld>
            <a:endParaRPr lang="ru-RU" altLang="ru-RU" sz="2000" smtClean="0">
              <a:latin typeface="Arial "/>
              <a:cs typeface="DejaVu Sans" charset="0"/>
            </a:endParaRPr>
          </a:p>
        </p:txBody>
      </p:sp>
      <p:sp>
        <p:nvSpPr>
          <p:cNvPr id="2662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9116"/>
          <a:lstStyle/>
          <a:p>
            <a:pPr eaLnBrk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altLang="ru-RU" smtClean="0"/>
              <a:t>Результаты работы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891088"/>
          </a:xfrm>
        </p:spPr>
        <p:txBody>
          <a:bodyPr/>
          <a:lstStyle/>
          <a:p>
            <a:pPr marL="0" indent="0" eaLnBrk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ru-RU" altLang="ru-RU" dirty="0" smtClean="0"/>
              <a:t>Реализован </a:t>
            </a:r>
            <a:r>
              <a:rPr lang="ru-RU" altLang="ru-RU" dirty="0"/>
              <a:t>набор </a:t>
            </a:r>
            <a:r>
              <a:rPr lang="ru-RU" altLang="ru-RU" dirty="0" smtClean="0"/>
              <a:t>функций </a:t>
            </a:r>
            <a:r>
              <a:rPr lang="en-US" altLang="ru-RU" dirty="0" smtClean="0"/>
              <a:t>Jira-</a:t>
            </a:r>
            <a:r>
              <a:rPr lang="ru-RU" altLang="ru-RU" dirty="0" smtClean="0"/>
              <a:t>расширения, </a:t>
            </a:r>
            <a:r>
              <a:rPr lang="ru-RU" altLang="ru-RU" dirty="0"/>
              <a:t>позволяющих</a:t>
            </a:r>
            <a:r>
              <a:rPr lang="ru-RU" dirty="0"/>
              <a:t>: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dirty="0"/>
              <a:t>проверять план на наличие различных </a:t>
            </a:r>
            <a:r>
              <a:rPr lang="ru-RU" dirty="0" smtClean="0"/>
              <a:t>ошибок</a:t>
            </a:r>
            <a:endParaRPr lang="ru-RU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dirty="0"/>
              <a:t>автоматически корректировать оценку родительских </a:t>
            </a:r>
            <a:r>
              <a:rPr lang="ru-RU" dirty="0" smtClean="0"/>
              <a:t>задач</a:t>
            </a:r>
            <a:endParaRPr lang="ru-RU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dirty="0"/>
              <a:t>создавать снимки дерева задач </a:t>
            </a:r>
            <a:r>
              <a:rPr lang="ru-RU" dirty="0" smtClean="0"/>
              <a:t>вручную</a:t>
            </a:r>
            <a:endParaRPr lang="ru-RU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dirty="0"/>
              <a:t>автоматически создавать и удалять устаревшие </a:t>
            </a:r>
            <a:r>
              <a:rPr lang="ru-RU" dirty="0" smtClean="0"/>
              <a:t>снимки</a:t>
            </a:r>
            <a:endParaRPr lang="ru-RU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Результаты работы</a:t>
            </a:r>
          </a:p>
        </p:txBody>
      </p:sp>
      <p:sp>
        <p:nvSpPr>
          <p:cNvPr id="28675" name="Объект 2"/>
          <p:cNvSpPr>
            <a:spLocks noGrp="1"/>
          </p:cNvSpPr>
          <p:nvPr>
            <p:ph idx="1"/>
          </p:nvPr>
        </p:nvSpPr>
        <p:spPr>
          <a:xfrm>
            <a:off x="503238" y="1768475"/>
            <a:ext cx="9217025" cy="4383088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ru-RU" altLang="ru-RU" smtClean="0"/>
              <a:t>сравнивать снимки или текущее состояние дерева со снимком по заданным критериям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ru-RU" altLang="ru-RU" smtClean="0"/>
              <a:t>находить последние измененные задачи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ru-RU" altLang="ru-RU" smtClean="0"/>
              <a:t>изменять связи между задачами с помощью перетаскивания задач мышью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ru-RU" altLang="ru-RU" smtClean="0"/>
              <a:t>иметь </a:t>
            </a:r>
            <a:r>
              <a:rPr lang="en-US" altLang="ru-RU" smtClean="0"/>
              <a:t>JQL-</a:t>
            </a:r>
            <a:r>
              <a:rPr lang="ru-RU" altLang="ru-RU" smtClean="0"/>
              <a:t>функцию для поиска задач заданного плана или его части</a:t>
            </a:r>
          </a:p>
        </p:txBody>
      </p:sp>
      <p:sp>
        <p:nvSpPr>
          <p:cNvPr id="28676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CE9EC982-B4E0-4C58-8CB9-82B65D4DD716}" type="slidenum">
              <a:rPr lang="ru-RU" altLang="ru-RU" smtClean="0">
                <a:solidFill>
                  <a:srgbClr val="000000"/>
                </a:solidFill>
                <a:cs typeface="DejaVu Sans" charset="0"/>
              </a:rPr>
              <a:pPr/>
              <a:t>18</a:t>
            </a:fld>
            <a:endParaRPr lang="ru-RU" altLang="ru-RU" smtClean="0">
              <a:solidFill>
                <a:srgbClr val="000000"/>
              </a:solidFill>
              <a:cs typeface="DejaVu Sans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Внедрение в производство</a:t>
            </a:r>
          </a:p>
        </p:txBody>
      </p:sp>
      <p:sp>
        <p:nvSpPr>
          <p:cNvPr id="29699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/>
            <a:r>
              <a:rPr lang="ru-RU" altLang="ru-RU" smtClean="0"/>
              <a:t>Приложение внедрено в работу компании «РЕЛЭКС».</a:t>
            </a:r>
            <a:br>
              <a:rPr lang="ru-RU" altLang="ru-RU" smtClean="0"/>
            </a:br>
            <a:r>
              <a:rPr lang="ru-RU" altLang="ru-RU" smtClean="0"/>
              <a:t>После завершения маркетинговой работы приложение будет опубликовано в интернет-магазине плагинов </a:t>
            </a:r>
            <a:r>
              <a:rPr lang="en-US" altLang="ru-RU" smtClean="0"/>
              <a:t>Atlassian Marketplace.</a:t>
            </a:r>
            <a:endParaRPr lang="ru-RU" altLang="ru-RU" smtClean="0"/>
          </a:p>
        </p:txBody>
      </p:sp>
      <p:sp>
        <p:nvSpPr>
          <p:cNvPr id="29700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DE7B131F-595A-4699-A318-5E44EA44C0FE}" type="slidenum">
              <a:rPr lang="ru-RU" altLang="ru-RU" smtClean="0">
                <a:solidFill>
                  <a:srgbClr val="000000"/>
                </a:solidFill>
                <a:cs typeface="DejaVu Sans" charset="0"/>
              </a:rPr>
              <a:pPr/>
              <a:t>19</a:t>
            </a:fld>
            <a:endParaRPr lang="ru-RU" altLang="ru-RU" smtClean="0">
              <a:solidFill>
                <a:srgbClr val="000000"/>
              </a:solidFill>
              <a:cs typeface="DejaVu San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spcBef>
                <a:spcPct val="0"/>
              </a:spcBef>
            </a:pPr>
            <a:fld id="{26E3A66A-348A-4A5A-95FE-91BEC1E78D20}" type="slidenum">
              <a:rPr lang="ru-RU" altLang="ru-RU" sz="20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ru-RU" altLang="ru-RU" sz="2000" smtClean="0">
              <a:cs typeface="Arial" panose="020B0604020202020204" pitchFamily="34" charset="0"/>
            </a:endParaRPr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body"/>
          </p:nvPr>
        </p:nvSpPr>
        <p:spPr>
          <a:xfrm>
            <a:off x="503238" y="1692275"/>
            <a:ext cx="9070975" cy="5040313"/>
          </a:xfrm>
        </p:spPr>
        <p:txBody>
          <a:bodyPr tIns="28448" anchor="t"/>
          <a:lstStyle/>
          <a:p>
            <a:pPr algn="l" eaLnBrk="1">
              <a:spcBef>
                <a:spcPts val="1425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ru-RU" altLang="ru-RU" sz="3200" dirty="0" smtClean="0"/>
              <a:t>Реализовать набор инструментальных и алгоритмических средств, позволяющих</a:t>
            </a:r>
            <a:r>
              <a:rPr lang="ru-RU" sz="3200" dirty="0" smtClean="0"/>
              <a:t>:</a:t>
            </a:r>
            <a:endParaRPr lang="ru-RU" sz="3200" dirty="0"/>
          </a:p>
          <a:p>
            <a: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sz="3200" dirty="0"/>
              <a:t>п</a:t>
            </a:r>
            <a:r>
              <a:rPr lang="ru-RU" sz="3200" dirty="0" smtClean="0"/>
              <a:t>роверять план на наличие различных ошибок</a:t>
            </a:r>
            <a:endParaRPr lang="ru-RU" sz="3200" dirty="0"/>
          </a:p>
          <a:p>
            <a: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sz="3200" dirty="0"/>
              <a:t>а</a:t>
            </a:r>
            <a:r>
              <a:rPr lang="ru-RU" sz="3200" dirty="0" smtClean="0"/>
              <a:t>втоматически корректировать оценку родительских задач</a:t>
            </a:r>
            <a:endParaRPr lang="ru-RU" sz="3200" dirty="0"/>
          </a:p>
          <a:p>
            <a: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sz="3200" dirty="0"/>
              <a:t>с</a:t>
            </a:r>
            <a:r>
              <a:rPr lang="ru-RU" sz="3200" dirty="0" smtClean="0"/>
              <a:t>оздавать снимки дерева задач вручную</a:t>
            </a:r>
          </a:p>
          <a:p>
            <a: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sz="3200" dirty="0" smtClean="0"/>
              <a:t>автоматически </a:t>
            </a:r>
            <a:r>
              <a:rPr lang="ru-RU" sz="3200" dirty="0"/>
              <a:t>создавать </a:t>
            </a:r>
            <a:r>
              <a:rPr lang="ru-RU" sz="3200" dirty="0" smtClean="0"/>
              <a:t>и удалять </a:t>
            </a:r>
            <a:r>
              <a:rPr lang="ru-RU" sz="3200" dirty="0"/>
              <a:t>устаревшие </a:t>
            </a:r>
            <a:r>
              <a:rPr lang="ru-RU" sz="3200" dirty="0" smtClean="0"/>
              <a:t>снимки</a:t>
            </a:r>
            <a:endParaRPr lang="ru-RU" sz="3200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 idx="1"/>
          </p:nvPr>
        </p:nvSpPr>
        <p:spPr>
          <a:xfrm>
            <a:off x="503238" y="301625"/>
            <a:ext cx="9070975" cy="1262063"/>
          </a:xfrm>
        </p:spPr>
        <p:txBody>
          <a:bodyPr tIns="39116" anchor="ctr"/>
          <a:lstStyle/>
          <a:p>
            <a:pPr marL="0" indent="0" algn="ctr" eaLnBrk="1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ru-RU" altLang="ru-RU" sz="4400" dirty="0" smtClean="0"/>
              <a:t>Постановка задачи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Постановка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1562100"/>
            <a:ext cx="9361487" cy="4891088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dirty="0" smtClean="0"/>
              <a:t>сравнивать снимки или текущее состояние дерева со снимком по заданным критериям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dirty="0" smtClean="0"/>
              <a:t>находить </a:t>
            </a:r>
            <a:r>
              <a:rPr lang="ru-RU" dirty="0" smtClean="0"/>
              <a:t>последние измененные задачи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altLang="ru-RU" dirty="0" smtClean="0"/>
              <a:t>изменять связи между задачами с помощью перетаскивания задач мышью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  <a:defRPr/>
            </a:pPr>
            <a:r>
              <a:rPr lang="ru-RU" altLang="ru-RU" dirty="0" smtClean="0"/>
              <a:t>иметь </a:t>
            </a:r>
            <a:r>
              <a:rPr lang="en-US" altLang="ru-RU" dirty="0" smtClean="0"/>
              <a:t>JQL-</a:t>
            </a:r>
            <a:r>
              <a:rPr lang="ru-RU" altLang="ru-RU" dirty="0" smtClean="0"/>
              <a:t>функцию для поиска задач заданного плана или его части</a:t>
            </a:r>
          </a:p>
          <a:p>
            <a:pPr marL="0" indent="0">
              <a:spcBef>
                <a:spcPts val="1200"/>
              </a:spcBef>
              <a:defRPr/>
            </a:pPr>
            <a:r>
              <a:rPr lang="ru-RU" altLang="ru-RU" dirty="0" smtClean="0"/>
              <a:t>Приложение должно поддерживать локализацию интерфейса на русском и английском языке.</a:t>
            </a:r>
          </a:p>
        </p:txBody>
      </p:sp>
      <p:sp>
        <p:nvSpPr>
          <p:cNvPr id="8196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F2F97E01-7E8E-4661-823A-23385F36643C}" type="slidenum">
              <a:rPr lang="ru-RU" altLang="ru-RU" smtClean="0">
                <a:solidFill>
                  <a:srgbClr val="000000"/>
                </a:solidFill>
                <a:cs typeface="DejaVu Sans" charset="0"/>
              </a:rPr>
              <a:pPr/>
              <a:t>3</a:t>
            </a:fld>
            <a:endParaRPr lang="ru-RU" altLang="ru-RU" smtClean="0">
              <a:solidFill>
                <a:srgbClr val="000000"/>
              </a:solidFill>
              <a:cs typeface="DejaVu Sans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Результат анализа</a:t>
            </a:r>
            <a:br>
              <a:rPr lang="ru-RU" altLang="ru-RU" smtClean="0"/>
            </a:br>
            <a:r>
              <a:rPr lang="ru-RU" altLang="ru-RU" smtClean="0"/>
              <a:t>существующих решений</a:t>
            </a:r>
          </a:p>
        </p:txBody>
      </p:sp>
      <p:sp>
        <p:nvSpPr>
          <p:cNvPr id="921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272338" y="6886575"/>
            <a:ext cx="2346325" cy="51911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F2667C87-19B0-4423-8876-076DA7529005}" type="slidenum">
              <a:rPr lang="ru-RU" altLang="ru-RU" smtClean="0">
                <a:solidFill>
                  <a:srgbClr val="000000"/>
                </a:solidFill>
                <a:cs typeface="Arial" panose="020B0604020202020204" pitchFamily="34" charset="0"/>
              </a:rPr>
              <a:pPr/>
              <a:t>4</a:t>
            </a:fld>
            <a:endParaRPr lang="ru-RU" altLang="ru-RU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0" name="Объект 1"/>
          <p:cNvSpPr>
            <a:spLocks noGrp="1"/>
          </p:cNvSpPr>
          <p:nvPr>
            <p:ph idx="1"/>
          </p:nvPr>
        </p:nvSpPr>
        <p:spPr>
          <a:xfrm>
            <a:off x="503238" y="2001838"/>
            <a:ext cx="9069387" cy="4383087"/>
          </a:xfrm>
        </p:spPr>
        <p:txBody>
          <a:bodyPr/>
          <a:lstStyle/>
          <a:p>
            <a:pPr marL="800100" indent="-457200">
              <a:buFont typeface="Wingdings" panose="05000000000000000000" pitchFamily="2" charset="2"/>
              <a:buChar char="§"/>
            </a:pPr>
            <a:r>
              <a:rPr lang="ru-RU" altLang="ru-RU" smtClean="0"/>
              <a:t>Не было найдено ни одного плагина</a:t>
            </a:r>
            <a:br>
              <a:rPr lang="ru-RU" altLang="ru-RU" smtClean="0"/>
            </a:br>
            <a:r>
              <a:rPr lang="ru-RU" altLang="ru-RU" smtClean="0"/>
              <a:t>для </a:t>
            </a:r>
            <a:r>
              <a:rPr lang="en-US" altLang="ru-RU" smtClean="0"/>
              <a:t>Jira, </a:t>
            </a:r>
            <a:r>
              <a:rPr lang="ru-RU" altLang="ru-RU" smtClean="0"/>
              <a:t>в полной мере решающего поставленную задачу</a:t>
            </a:r>
          </a:p>
          <a:p>
            <a:pPr marL="800100" indent="-457200">
              <a:buFont typeface="Wingdings" panose="05000000000000000000" pitchFamily="2" charset="2"/>
              <a:buChar char="§"/>
            </a:pPr>
            <a:r>
              <a:rPr lang="ru-RU" altLang="ru-RU" smtClean="0"/>
              <a:t>Все проанализированные плагины являются платными</a:t>
            </a:r>
          </a:p>
          <a:p>
            <a:pPr marL="800100" indent="-457200">
              <a:buFont typeface="Wingdings" panose="05000000000000000000" pitchFamily="2" charset="2"/>
              <a:buChar char="§"/>
            </a:pPr>
            <a:r>
              <a:rPr lang="ru-RU" altLang="ru-RU" smtClean="0"/>
              <a:t>Можно отметить популярность функции перетаскивания задач для реорганизации их структуры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Структура </a:t>
            </a:r>
            <a:r>
              <a:rPr lang="en-US" altLang="ru-RU" smtClean="0"/>
              <a:t>MVC</a:t>
            </a:r>
            <a:endParaRPr lang="ru-RU" altLang="ru-RU" smtClean="0"/>
          </a:p>
        </p:txBody>
      </p:sp>
      <p:sp>
        <p:nvSpPr>
          <p:cNvPr id="10243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E799E8A4-E001-485C-9886-586DE1F46BDF}" type="slidenum">
              <a:rPr lang="ru-RU" altLang="ru-RU" smtClean="0">
                <a:solidFill>
                  <a:srgbClr val="000000"/>
                </a:solidFill>
                <a:cs typeface="Arial" panose="020B0604020202020204" pitchFamily="34" charset="0"/>
              </a:rPr>
              <a:pPr/>
              <a:t>5</a:t>
            </a:fld>
            <a:endParaRPr lang="ru-RU" altLang="ru-RU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0244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5263" y="1763713"/>
            <a:ext cx="4670425" cy="526573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mtClean="0"/>
              <a:t>Снимки деревьев задач</a:t>
            </a:r>
          </a:p>
        </p:txBody>
      </p:sp>
      <p:sp>
        <p:nvSpPr>
          <p:cNvPr id="21507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altLang="ru-RU" dirty="0" smtClean="0"/>
              <a:t>Создание снимков вручную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altLang="ru-RU" dirty="0" smtClean="0"/>
              <a:t>Автоматическое создание снимков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ru-RU" altLang="ru-RU" dirty="0" smtClean="0"/>
              <a:t>Автоматическое удаление устаревших снимков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ru-RU" altLang="ru-RU" dirty="0" smtClean="0"/>
          </a:p>
          <a:p>
            <a:pPr marL="0" indent="0">
              <a:defRPr/>
            </a:pPr>
            <a:endParaRPr lang="ru-RU" altLang="ru-RU" dirty="0" smtClean="0"/>
          </a:p>
        </p:txBody>
      </p:sp>
      <p:sp>
        <p:nvSpPr>
          <p:cNvPr id="1229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1EF6061C-47E9-4279-B4CE-F1D02250AA3E}" type="slidenum">
              <a:rPr lang="ru-RU" altLang="ru-RU" smtClean="0">
                <a:solidFill>
                  <a:srgbClr val="000000"/>
                </a:solidFill>
                <a:cs typeface="Arial" panose="020B0604020202020204" pitchFamily="34" charset="0"/>
              </a:rPr>
              <a:pPr/>
              <a:t>6</a:t>
            </a:fld>
            <a:endParaRPr lang="ru-RU" altLang="ru-RU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229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987800"/>
            <a:ext cx="919480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spcBef>
                <a:spcPct val="0"/>
              </a:spcBef>
            </a:pPr>
            <a:fld id="{8732B0D8-D5C9-4788-92D4-26B25162B43C}" type="slidenum">
              <a:rPr lang="ru-RU" altLang="ru-RU" sz="20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ru-RU" altLang="ru-RU" sz="2000" smtClean="0">
              <a:cs typeface="Arial" panose="020B0604020202020204" pitchFamily="34" charset="0"/>
            </a:endParaRPr>
          </a:p>
        </p:txBody>
      </p:sp>
      <p:sp>
        <p:nvSpPr>
          <p:cNvPr id="1331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242888"/>
            <a:ext cx="9070975" cy="1262062"/>
          </a:xfrm>
        </p:spPr>
        <p:txBody>
          <a:bodyPr tIns="39116"/>
          <a:lstStyle/>
          <a:p>
            <a:pPr eaLnBrk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altLang="ru-RU" smtClean="0"/>
              <a:t>Средства реализации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7700" y="1536700"/>
            <a:ext cx="8713788" cy="554355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Atlassian Plugin SDK</a:t>
            </a:r>
            <a:endParaRPr lang="ru-RU" altLang="ru-RU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Maven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H2 </a:t>
            </a:r>
            <a:r>
              <a:rPr lang="ru-RU" altLang="ru-RU" smtClean="0"/>
              <a:t> 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Java</a:t>
            </a:r>
            <a:r>
              <a:rPr lang="ru-RU" altLang="ru-RU" smtClean="0"/>
              <a:t> </a:t>
            </a:r>
            <a:r>
              <a:rPr lang="en-US" altLang="ru-RU" smtClean="0"/>
              <a:t>8</a:t>
            </a:r>
            <a:endParaRPr lang="ru-RU" altLang="ru-RU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Active Objects</a:t>
            </a:r>
            <a:endParaRPr lang="ru-RU" altLang="ru-RU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IntelliJ IDEA</a:t>
            </a:r>
            <a:r>
              <a:rPr lang="ru-RU" altLang="ru-RU" smtClean="0"/>
              <a:t> 2018.1.1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JavaScript</a:t>
            </a:r>
            <a:r>
              <a:rPr lang="ru-RU" altLang="ru-RU" smtClean="0"/>
              <a:t> 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jQuery</a:t>
            </a:r>
            <a:endParaRPr lang="ru-RU" altLang="ru-RU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Backbone.js</a:t>
            </a:r>
            <a:endParaRPr lang="ru-RU" altLang="ru-RU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42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spcBef>
                <a:spcPts val="113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spcBef>
                <a:spcPts val="8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spcBef>
                <a:spcPts val="288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spcBef>
                <a:spcPct val="0"/>
              </a:spcBef>
            </a:pPr>
            <a:fld id="{DB3B8809-DA96-4C45-B140-234542FB12E5}" type="slidenum">
              <a:rPr lang="ru-RU" altLang="ru-RU" sz="2000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ru-RU" altLang="ru-RU" sz="2000" smtClean="0">
              <a:cs typeface="Arial" panose="020B0604020202020204" pitchFamily="34" charset="0"/>
            </a:endParaRPr>
          </a:p>
        </p:txBody>
      </p:sp>
      <p:sp>
        <p:nvSpPr>
          <p:cNvPr id="15363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3" y="179388"/>
            <a:ext cx="9070975" cy="1562100"/>
          </a:xfrm>
        </p:spPr>
        <p:txBody>
          <a:bodyPr tIns="39116"/>
          <a:lstStyle/>
          <a:p>
            <a:pPr eaLnBrk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ru-RU" altLang="ru-RU" smtClean="0"/>
              <a:t>Требования к аппаратному и программному обеспечению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0850" y="2051050"/>
            <a:ext cx="9105900" cy="533241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ru-RU" smtClean="0"/>
              <a:t>Jira 7.</a:t>
            </a:r>
            <a:r>
              <a:rPr lang="ru-RU" altLang="ru-RU" smtClean="0"/>
              <a:t>1</a:t>
            </a:r>
            <a:r>
              <a:rPr lang="en-US" altLang="ru-RU" smtClean="0"/>
              <a:t>.</a:t>
            </a:r>
            <a:r>
              <a:rPr lang="ru-RU" altLang="ru-RU" smtClean="0"/>
              <a:t>9 или более поздней версии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altLang="ru-RU" smtClean="0"/>
              <a:t>Все требования к АО и ПО для работы </a:t>
            </a:r>
            <a:r>
              <a:rPr lang="en-US" altLang="ru-RU" smtClean="0"/>
              <a:t>Jira</a:t>
            </a:r>
            <a:endParaRPr lang="ru-RU" altLang="ru-RU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altLang="ru-RU" smtClean="0"/>
              <a:t>Дополнительно не менее 610</a:t>
            </a:r>
            <a:r>
              <a:rPr lang="en-US" altLang="ru-RU" smtClean="0"/>
              <a:t> </a:t>
            </a:r>
            <a:r>
              <a:rPr lang="ru-RU" altLang="ru-RU" smtClean="0"/>
              <a:t>Кб дискового пространства для расширения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504825" y="104775"/>
            <a:ext cx="9069388" cy="1260475"/>
          </a:xfrm>
        </p:spPr>
        <p:txBody>
          <a:bodyPr/>
          <a:lstStyle/>
          <a:p>
            <a:r>
              <a:rPr lang="ru-RU" altLang="ru-RU" smtClean="0"/>
              <a:t>Сравнение снимков</a:t>
            </a:r>
          </a:p>
        </p:txBody>
      </p:sp>
      <p:pic>
        <p:nvPicPr>
          <p:cNvPr id="17411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138" y="1331913"/>
            <a:ext cx="8737600" cy="5283200"/>
          </a:xfrm>
        </p:spPr>
      </p:pic>
      <p:sp>
        <p:nvSpPr>
          <p:cNvPr id="17412" name="Номер слайда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31509AA2-77AA-4190-9736-BA43F56245C8}" type="slidenum">
              <a:rPr lang="ru-RU" altLang="ru-RU" smtClean="0">
                <a:solidFill>
                  <a:srgbClr val="000000"/>
                </a:solidFill>
                <a:cs typeface="DejaVu Sans" charset="0"/>
              </a:rPr>
              <a:pPr/>
              <a:t>9</a:t>
            </a:fld>
            <a:endParaRPr lang="ru-RU" altLang="ru-RU" smtClean="0">
              <a:solidFill>
                <a:srgbClr val="000000"/>
              </a:solidFill>
              <a:cs typeface="DejaVu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4127</TotalTime>
  <Words>260</Words>
  <Application>Microsoft Office PowerPoint</Application>
  <PresentationFormat>Произвольный</PresentationFormat>
  <Paragraphs>88</Paragraphs>
  <Slides>19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Arial </vt:lpstr>
      <vt:lpstr>DejaVu Sans</vt:lpstr>
      <vt:lpstr>Noto Sans CJK SC Regular</vt:lpstr>
      <vt:lpstr>Times New Roman</vt:lpstr>
      <vt:lpstr>Wingdings</vt:lpstr>
      <vt:lpstr>Тема Office</vt:lpstr>
      <vt:lpstr>Презентация PowerPoint</vt:lpstr>
      <vt:lpstr>Постановка задачи</vt:lpstr>
      <vt:lpstr>Постановка задачи</vt:lpstr>
      <vt:lpstr>Результат анализа существующих решений</vt:lpstr>
      <vt:lpstr>Структура MVC</vt:lpstr>
      <vt:lpstr>Снимки деревьев задач</vt:lpstr>
      <vt:lpstr>Средства реализации</vt:lpstr>
      <vt:lpstr>Требования к аппаратному и программному обеспечению</vt:lpstr>
      <vt:lpstr>Сравнение снимков</vt:lpstr>
      <vt:lpstr>Вывод последних измененных задач</vt:lpstr>
      <vt:lpstr>Использование JQL-функции</vt:lpstr>
      <vt:lpstr>Вкладка «Ошибки»</vt:lpstr>
      <vt:lpstr>Почтовое уведомление об ошибках плана</vt:lpstr>
      <vt:lpstr>Диаграмма пакетов</vt:lpstr>
      <vt:lpstr>Логическая модель таблиц БД для хранения снимков</vt:lpstr>
      <vt:lpstr>Алгоритм автоматического создания и удаления снимков</vt:lpstr>
      <vt:lpstr>Результаты работы</vt:lpstr>
      <vt:lpstr>Результаты работы</vt:lpstr>
      <vt:lpstr>Внедрение в производство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Lilia</dc:creator>
  <cp:lastModifiedBy>RePack by Diakov</cp:lastModifiedBy>
  <cp:revision>226</cp:revision>
  <cp:lastPrinted>1601-01-01T00:00:00Z</cp:lastPrinted>
  <dcterms:created xsi:type="dcterms:W3CDTF">2018-06-03T16:12:05Z</dcterms:created>
  <dcterms:modified xsi:type="dcterms:W3CDTF">2019-06-25T06:26:34Z</dcterms:modified>
</cp:coreProperties>
</file>